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0" r:id="rId1"/>
  </p:sldMasterIdLst>
  <p:notesMasterIdLst>
    <p:notesMasterId r:id="rId6"/>
  </p:notesMasterIdLst>
  <p:sldIdLst>
    <p:sldId id="256" r:id="rId2"/>
    <p:sldId id="262" r:id="rId3"/>
    <p:sldId id="261" r:id="rId4"/>
    <p:sldId id="257"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89" autoAdjust="0"/>
    <p:restoredTop sz="86380" autoAdjust="0"/>
  </p:normalViewPr>
  <p:slideViewPr>
    <p:cSldViewPr>
      <p:cViewPr>
        <p:scale>
          <a:sx n="60" d="100"/>
          <a:sy n="60" d="100"/>
        </p:scale>
        <p:origin x="-1716" y="-37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ABE0-C0A2-4780-99EE-EBE9D5E5AB1B}" type="datetimeFigureOut">
              <a:rPr lang="it-IT" smtClean="0"/>
              <a:pPr/>
              <a:t>29/02/2016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A6D0C-740A-463C-AA0A-77C2100C1D88}"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Rettango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olo verticale 1"/>
          <p:cNvSpPr>
            <a:spLocks noGrp="1"/>
          </p:cNvSpPr>
          <p:nvPr>
            <p:ph type="title" orient="vert"/>
          </p:nvPr>
        </p:nvSpPr>
        <p:spPr>
          <a:xfrm>
            <a:off x="6781800" y="274640"/>
            <a:ext cx="19050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11"/>
          </p:nvPr>
        </p:nvSpPr>
        <p:spPr>
          <a:xfrm>
            <a:off x="2640597" y="6377459"/>
            <a:ext cx="3836404" cy="365125"/>
          </a:xfrm>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29/02/2016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dirty="0" smtClean="0"/>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4B6055F8-1D02-4417-9241-55C834FD9970}" type="datetimeFigureOut">
              <a:rPr lang="it-IT" smtClean="0"/>
              <a:pPr/>
              <a:t>29/02/2016</a:t>
            </a:fld>
            <a:endParaRPr lang="it-IT" dirty="0"/>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t-IT" dirty="0"/>
          </a:p>
        </p:txBody>
      </p:sp>
      <p:sp>
        <p:nvSpPr>
          <p:cNvPr id="7" name="Segnaposto numero diapositiva 6"/>
          <p:cNvSpPr>
            <a:spLocks noGrp="1"/>
          </p:cNvSpPr>
          <p:nvPr>
            <p:ph type="sldNum" sz="quarter" idx="12"/>
          </p:nvPr>
        </p:nvSpPr>
        <p:spPr>
          <a:xfrm>
            <a:off x="8339328" y="1170432"/>
            <a:ext cx="733864" cy="201168"/>
          </a:xfrm>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ttango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B6055F8-1D02-4417-9241-55C834FD9970}" type="datetimeFigureOut">
              <a:rPr lang="it-IT" smtClean="0"/>
              <a:pPr/>
              <a:t>29/02/2016</a:t>
            </a:fld>
            <a:endParaRPr lang="it-IT" dirty="0"/>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t-IT" dirty="0"/>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007B441-5312-499D-93C3-6E37886527FA}" type="slidenum">
              <a:rPr lang="it-IT" smtClean="0"/>
              <a:pPr/>
              <a:t>‹N›</a:t>
            </a:fld>
            <a:endParaRPr lang="it-IT" dirty="0"/>
          </a:p>
        </p:txBody>
      </p:sp>
    </p:spTree>
  </p:cSld>
  <p:clrMap bg1="dk1" tx1="lt1" bg2="dk2" tx2="lt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3" cstate="print"/>
          <a:stretch>
            <a:fillRect/>
          </a:stretch>
        </p:blipFill>
        <p:spPr bwMode="auto">
          <a:xfrm>
            <a:off x="3714744" y="214290"/>
            <a:ext cx="5072098" cy="4000528"/>
          </a:xfrm>
          <a:prstGeom prst="rect">
            <a:avLst/>
          </a:prstGeom>
          <a:ln/>
        </p:spPr>
        <p:style>
          <a:lnRef idx="0">
            <a:schemeClr val="dk1"/>
          </a:lnRef>
          <a:fillRef idx="3">
            <a:schemeClr val="dk1"/>
          </a:fillRef>
          <a:effectRef idx="3">
            <a:schemeClr val="dk1"/>
          </a:effectRef>
          <a:fontRef idx="minor">
            <a:schemeClr val="lt1"/>
          </a:fontRef>
        </p:style>
      </p:pic>
      <p:pic>
        <p:nvPicPr>
          <p:cNvPr id="7" name="Immagine 6" descr="Fig 9_.jpg"/>
          <p:cNvPicPr>
            <a:picLocks noChangeAspect="1"/>
          </p:cNvPicPr>
          <p:nvPr/>
        </p:nvPicPr>
        <p:blipFill>
          <a:blip r:embed="rId4" cstate="print"/>
          <a:stretch>
            <a:fillRect/>
          </a:stretch>
        </p:blipFill>
        <p:spPr>
          <a:xfrm>
            <a:off x="1000100" y="1142984"/>
            <a:ext cx="2346565" cy="3286124"/>
          </a:xfrm>
          <a:prstGeom prst="rect">
            <a:avLst/>
          </a:prstGeom>
        </p:spPr>
      </p:pic>
      <p:pic>
        <p:nvPicPr>
          <p:cNvPr id="12" name="Immagine 11" descr="DSC_1733.JPG"/>
          <p:cNvPicPr>
            <a:picLocks noChangeAspect="1"/>
          </p:cNvPicPr>
          <p:nvPr/>
        </p:nvPicPr>
        <p:blipFill>
          <a:blip r:embed="rId5" cstate="print"/>
          <a:stretch>
            <a:fillRect/>
          </a:stretch>
        </p:blipFill>
        <p:spPr>
          <a:xfrm>
            <a:off x="4572000" y="3714752"/>
            <a:ext cx="4014418" cy="2571744"/>
          </a:xfrm>
          <a:prstGeom prst="rect">
            <a:avLst/>
          </a:prstGeom>
        </p:spPr>
      </p:pic>
      <p:cxnSp>
        <p:nvCxnSpPr>
          <p:cNvPr id="14" name="Connettore 2 13"/>
          <p:cNvCxnSpPr/>
          <p:nvPr/>
        </p:nvCxnSpPr>
        <p:spPr>
          <a:xfrm>
            <a:off x="7358082" y="192880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10800000" flipV="1">
            <a:off x="2643174" y="642918"/>
            <a:ext cx="3429024" cy="1857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Connettore 2 19"/>
          <p:cNvCxnSpPr/>
          <p:nvPr/>
        </p:nvCxnSpPr>
        <p:spPr>
          <a:xfrm rot="5400000">
            <a:off x="5607851" y="2250273"/>
            <a:ext cx="2714644" cy="121444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Rettangolo 23"/>
          <p:cNvSpPr/>
          <p:nvPr/>
        </p:nvSpPr>
        <p:spPr>
          <a:xfrm>
            <a:off x="2071670" y="214290"/>
            <a:ext cx="1285884"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pic>
        <p:nvPicPr>
          <p:cNvPr id="22" name="Immagine 21" descr="logo.png"/>
          <p:cNvPicPr/>
          <p:nvPr/>
        </p:nvPicPr>
        <p:blipFill>
          <a:blip r:embed="rId6"/>
          <a:stretch>
            <a:fillRect/>
          </a:stretch>
        </p:blipFill>
        <p:spPr>
          <a:xfrm>
            <a:off x="2071670" y="285728"/>
            <a:ext cx="1214446" cy="571504"/>
          </a:xfrm>
          <a:prstGeom prst="rect">
            <a:avLst/>
          </a:prstGeom>
        </p:spPr>
      </p:pic>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graphicFrame>
        <p:nvGraphicFramePr>
          <p:cNvPr id="17409" name="rectole0000000000"/>
          <p:cNvGraphicFramePr>
            <a:graphicFrameLocks noChangeAspect="1"/>
          </p:cNvGraphicFramePr>
          <p:nvPr/>
        </p:nvGraphicFramePr>
        <p:xfrm>
          <a:off x="285720" y="214290"/>
          <a:ext cx="642942" cy="642942"/>
        </p:xfrm>
        <a:graphic>
          <a:graphicData uri="http://schemas.openxmlformats.org/presentationml/2006/ole">
            <p:oleObj spid="_x0000_s17409" name="Immagine" r:id="rId7" imgW="0" imgH="0" progId="StaticMetafile">
              <p:embed/>
            </p:oleObj>
          </a:graphicData>
        </a:graphic>
      </p:graphicFrame>
      <p:sp>
        <p:nvSpPr>
          <p:cNvPr id="26" name="CasellaDiTesto 25"/>
          <p:cNvSpPr txBox="1"/>
          <p:nvPr/>
        </p:nvSpPr>
        <p:spPr>
          <a:xfrm>
            <a:off x="928662" y="214290"/>
            <a:ext cx="857256" cy="646331"/>
          </a:xfrm>
          <a:prstGeom prst="rect">
            <a:avLst/>
          </a:prstGeom>
          <a:noFill/>
        </p:spPr>
        <p:txBody>
          <a:bodyPr wrap="square" rtlCol="0">
            <a:spAutoFit/>
          </a:bodyPr>
          <a:lstStyle/>
          <a:p>
            <a:r>
              <a:rPr lang="it-IT" sz="1200" dirty="0" smtClean="0"/>
              <a:t>Ciampino </a:t>
            </a:r>
          </a:p>
          <a:p>
            <a:r>
              <a:rPr lang="it-IT" sz="1200" dirty="0" smtClean="0"/>
              <a:t>Bene </a:t>
            </a:r>
          </a:p>
          <a:p>
            <a:r>
              <a:rPr lang="it-IT" sz="1200" dirty="0" smtClean="0"/>
              <a:t>Comune</a:t>
            </a:r>
            <a:endParaRPr lang="it-IT" sz="1200" dirty="0"/>
          </a:p>
        </p:txBody>
      </p:sp>
      <p:sp>
        <p:nvSpPr>
          <p:cNvPr id="28" name="CasellaDiTesto 27"/>
          <p:cNvSpPr txBox="1"/>
          <p:nvPr/>
        </p:nvSpPr>
        <p:spPr>
          <a:xfrm>
            <a:off x="0" y="4395787"/>
            <a:ext cx="4572000" cy="2462213"/>
          </a:xfrm>
          <a:prstGeom prst="rect">
            <a:avLst/>
          </a:prstGeom>
          <a:noFill/>
        </p:spPr>
        <p:txBody>
          <a:bodyPr wrap="square" rtlCol="0">
            <a:spAutoFit/>
          </a:bodyPr>
          <a:lstStyle/>
          <a:p>
            <a:pPr algn="just"/>
            <a:r>
              <a:rPr lang="it-IT" sz="1400" dirty="0" smtClean="0"/>
              <a:t>Nell’ottobre 2015, l’area del Muro dei Francesi, 20 ettari circa, è stata messa  al riparo dagli interessi  speculativi  in atto con un vincolo diretto su tutta l’area. Il sito comprende i casali  secenteschi con la chiesuola, il portale, l’uliveto e i resti della villa romana attribuita al Console Marco Valerio Messalla  Corvino. </a:t>
            </a:r>
          </a:p>
          <a:p>
            <a:pPr algn="just"/>
            <a:r>
              <a:rPr lang="it-IT" sz="1400" dirty="0" smtClean="0"/>
              <a:t>Indagini preliminari all’edificazione hanno restituito nel 2013 un ciclo di sette gruppi scultorei raffiguranti il mito di Niobe, così  intensamente narrato  nelle Metamorfosi da Ovidio, che frequentava il circolo letterario di Messalla e che forse ha frequentato questa villa.  </a:t>
            </a:r>
            <a:endParaRPr lang="it-IT" sz="1400" dirty="0"/>
          </a:p>
        </p:txBody>
      </p:sp>
      <p:sp>
        <p:nvSpPr>
          <p:cNvPr id="29" name="CasellaDiTesto 28"/>
          <p:cNvSpPr txBox="1"/>
          <p:nvPr/>
        </p:nvSpPr>
        <p:spPr>
          <a:xfrm>
            <a:off x="357158" y="1643050"/>
            <a:ext cx="373820" cy="2308324"/>
          </a:xfrm>
          <a:prstGeom prst="rect">
            <a:avLst/>
          </a:prstGeom>
          <a:noFill/>
        </p:spPr>
        <p:txBody>
          <a:bodyPr wrap="none" rtlCol="0">
            <a:spAutoFit/>
          </a:bodyPr>
          <a:lstStyle/>
          <a:p>
            <a:r>
              <a:rPr lang="it-IT" dirty="0" smtClean="0"/>
              <a:t>C</a:t>
            </a:r>
          </a:p>
          <a:p>
            <a:r>
              <a:rPr lang="it-IT" dirty="0" smtClean="0"/>
              <a:t> I</a:t>
            </a:r>
          </a:p>
          <a:p>
            <a:r>
              <a:rPr lang="it-IT" dirty="0" smtClean="0"/>
              <a:t>A</a:t>
            </a:r>
          </a:p>
          <a:p>
            <a:r>
              <a:rPr lang="it-IT" dirty="0" smtClean="0"/>
              <a:t>M</a:t>
            </a:r>
          </a:p>
          <a:p>
            <a:r>
              <a:rPr lang="it-IT" dirty="0" smtClean="0"/>
              <a:t>P</a:t>
            </a:r>
          </a:p>
          <a:p>
            <a:r>
              <a:rPr lang="it-IT" dirty="0" smtClean="0"/>
              <a:t> I</a:t>
            </a:r>
          </a:p>
          <a:p>
            <a:r>
              <a:rPr lang="it-IT" dirty="0" smtClean="0"/>
              <a:t>N</a:t>
            </a:r>
          </a:p>
          <a:p>
            <a:r>
              <a:rPr lang="it-IT" dirty="0" smtClean="0"/>
              <a:t>O</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ortale 2 (2).jpg"/>
          <p:cNvPicPr>
            <a:picLocks noChangeAspect="1"/>
          </p:cNvPicPr>
          <p:nvPr/>
        </p:nvPicPr>
        <p:blipFill>
          <a:blip r:embed="rId3" cstate="print"/>
          <a:stretch>
            <a:fillRect/>
          </a:stretch>
        </p:blipFill>
        <p:spPr>
          <a:xfrm>
            <a:off x="428596" y="928670"/>
            <a:ext cx="7748016" cy="3828288"/>
          </a:xfrm>
          <a:prstGeom prst="rect">
            <a:avLst/>
          </a:prstGeom>
        </p:spPr>
      </p:pic>
      <p:graphicFrame>
        <p:nvGraphicFramePr>
          <p:cNvPr id="32770" name="rectole0000000000"/>
          <p:cNvGraphicFramePr>
            <a:graphicFrameLocks noChangeAspect="1"/>
          </p:cNvGraphicFramePr>
          <p:nvPr/>
        </p:nvGraphicFramePr>
        <p:xfrm>
          <a:off x="571472" y="214290"/>
          <a:ext cx="642938" cy="642937"/>
        </p:xfrm>
        <a:graphic>
          <a:graphicData uri="http://schemas.openxmlformats.org/presentationml/2006/ole">
            <p:oleObj spid="_x0000_s32770" name="Immagine" r:id="rId4" imgW="0" imgH="0" progId="StaticMetafile">
              <p:embed/>
            </p:oleObj>
          </a:graphicData>
        </a:graphic>
      </p:graphicFrame>
      <p:sp>
        <p:nvSpPr>
          <p:cNvPr id="4" name="Rettangolo 3"/>
          <p:cNvSpPr/>
          <p:nvPr/>
        </p:nvSpPr>
        <p:spPr>
          <a:xfrm>
            <a:off x="1285852" y="285728"/>
            <a:ext cx="795411" cy="646331"/>
          </a:xfrm>
          <a:prstGeom prst="rect">
            <a:avLst/>
          </a:prstGeom>
        </p:spPr>
        <p:txBody>
          <a:bodyPr wrap="none">
            <a:spAutoFit/>
          </a:bodyPr>
          <a:lstStyle/>
          <a:p>
            <a:r>
              <a:rPr lang="it-IT" sz="1200" dirty="0" smtClean="0"/>
              <a:t>Ciampino</a:t>
            </a:r>
          </a:p>
          <a:p>
            <a:r>
              <a:rPr lang="it-IT" sz="1200" dirty="0" smtClean="0"/>
              <a:t>Bene</a:t>
            </a:r>
          </a:p>
          <a:p>
            <a:r>
              <a:rPr lang="it-IT" sz="1200" dirty="0" smtClean="0"/>
              <a:t>Comune </a:t>
            </a:r>
            <a:endParaRPr lang="it-IT" sz="1200" dirty="0"/>
          </a:p>
        </p:txBody>
      </p:sp>
      <p:sp>
        <p:nvSpPr>
          <p:cNvPr id="6" name="Rettangolo 5"/>
          <p:cNvSpPr/>
          <p:nvPr/>
        </p:nvSpPr>
        <p:spPr>
          <a:xfrm>
            <a:off x="2500298" y="214290"/>
            <a:ext cx="1285884"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pic>
        <p:nvPicPr>
          <p:cNvPr id="5" name="Immagine 4" descr="logo.png"/>
          <p:cNvPicPr/>
          <p:nvPr/>
        </p:nvPicPr>
        <p:blipFill>
          <a:blip r:embed="rId5"/>
          <a:stretch>
            <a:fillRect/>
          </a:stretch>
        </p:blipFill>
        <p:spPr>
          <a:xfrm>
            <a:off x="2500298" y="285728"/>
            <a:ext cx="1214446" cy="571504"/>
          </a:xfrm>
          <a:prstGeom prst="rect">
            <a:avLst/>
          </a:prstGeom>
        </p:spPr>
      </p:pic>
      <p:sp>
        <p:nvSpPr>
          <p:cNvPr id="7" name="CasellaDiTesto 6"/>
          <p:cNvSpPr txBox="1"/>
          <p:nvPr/>
        </p:nvSpPr>
        <p:spPr>
          <a:xfrm>
            <a:off x="214282" y="4714884"/>
            <a:ext cx="8715436" cy="2031325"/>
          </a:xfrm>
          <a:prstGeom prst="rect">
            <a:avLst/>
          </a:prstGeom>
          <a:noFill/>
        </p:spPr>
        <p:txBody>
          <a:bodyPr wrap="square" rtlCol="0">
            <a:spAutoFit/>
          </a:bodyPr>
          <a:lstStyle/>
          <a:p>
            <a:pPr algn="just"/>
            <a:r>
              <a:rPr lang="it-IT" sz="1400" dirty="0" smtClean="0"/>
              <a:t>Una parte del sito  di circa 3,5 ettari, quella che comprende i casali, appartiene a una società privata.</a:t>
            </a:r>
          </a:p>
          <a:p>
            <a:pPr algn="just"/>
            <a:r>
              <a:rPr lang="it-IT" sz="1400" dirty="0" smtClean="0"/>
              <a:t>Per colpevole incuria dei proprietari nel l’aprile 2011 è crollato il portale secentesco, nel luglio 2014 è crollato il tetto della Chiesuola, già citata nel Catasto Alessandrino (1678)  e i casali presentano gravissime lesioni alle murature e squarci nelle coperture.</a:t>
            </a:r>
          </a:p>
          <a:p>
            <a:pPr algn="just"/>
            <a:r>
              <a:rPr lang="it-IT" sz="1400" dirty="0" smtClean="0"/>
              <a:t>L’area rischia così di perdere, per  l’abbandono in cui si trova, proprio quegli elementi che la caratterizzano da oltre quattro secoli e che finalmente sono stati pienamente riconosciuti patrimonio culturale dell’intera collettività.</a:t>
            </a:r>
          </a:p>
          <a:p>
            <a:pPr algn="just"/>
            <a:r>
              <a:rPr lang="it-IT" sz="1400" dirty="0" smtClean="0"/>
              <a:t>La funzione sociale di questi beni  è chiara, così come è drammaticamente chiara l’intenzione della proprietà di sottrarsi volontariamente alla cura del bene in sua proprietà, determinandone, semmai, una sua funzione antisociale, diseducativa.</a:t>
            </a:r>
            <a:endParaRPr lang="it-IT"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SC_3213.JPG"/>
          <p:cNvPicPr>
            <a:picLocks noChangeAspect="1"/>
          </p:cNvPicPr>
          <p:nvPr/>
        </p:nvPicPr>
        <p:blipFill>
          <a:blip r:embed="rId2" cstate="print"/>
          <a:stretch>
            <a:fillRect/>
          </a:stretch>
        </p:blipFill>
        <p:spPr>
          <a:xfrm>
            <a:off x="214282" y="214290"/>
            <a:ext cx="2857488" cy="4354268"/>
          </a:xfrm>
          <a:prstGeom prst="rect">
            <a:avLst/>
          </a:prstGeom>
        </p:spPr>
      </p:pic>
      <p:pic>
        <p:nvPicPr>
          <p:cNvPr id="3" name="Immagine 2" descr="DSCN0869_1.jpg"/>
          <p:cNvPicPr>
            <a:picLocks noChangeAspect="1"/>
          </p:cNvPicPr>
          <p:nvPr/>
        </p:nvPicPr>
        <p:blipFill>
          <a:blip r:embed="rId3" cstate="print"/>
          <a:stretch>
            <a:fillRect/>
          </a:stretch>
        </p:blipFill>
        <p:spPr>
          <a:xfrm>
            <a:off x="2361232" y="3357562"/>
            <a:ext cx="6569208" cy="3328990"/>
          </a:xfrm>
          <a:prstGeom prst="rect">
            <a:avLst/>
          </a:prstGeom>
        </p:spPr>
      </p:pic>
      <p:pic>
        <p:nvPicPr>
          <p:cNvPr id="33794" name="Picture 2"/>
          <p:cNvPicPr>
            <a:picLocks noChangeAspect="1" noChangeArrowheads="1"/>
          </p:cNvPicPr>
          <p:nvPr/>
        </p:nvPicPr>
        <p:blipFill>
          <a:blip r:embed="rId4"/>
          <a:srcRect/>
          <a:stretch>
            <a:fillRect/>
          </a:stretch>
        </p:blipFill>
        <p:spPr bwMode="auto">
          <a:xfrm>
            <a:off x="5715008" y="928670"/>
            <a:ext cx="3190876" cy="2133898"/>
          </a:xfrm>
          <a:prstGeom prst="rect">
            <a:avLst/>
          </a:prstGeom>
          <a:noFill/>
          <a:ln w="9525">
            <a:noFill/>
            <a:miter lim="800000"/>
            <a:headEnd/>
            <a:tailEnd/>
          </a:ln>
          <a:effectLst/>
        </p:spPr>
      </p:pic>
      <p:sp>
        <p:nvSpPr>
          <p:cNvPr id="5" name="Rettangolo 4"/>
          <p:cNvSpPr/>
          <p:nvPr/>
        </p:nvSpPr>
        <p:spPr>
          <a:xfrm>
            <a:off x="3143240" y="214290"/>
            <a:ext cx="2428892" cy="3416320"/>
          </a:xfrm>
          <a:prstGeom prst="rect">
            <a:avLst/>
          </a:prstGeom>
        </p:spPr>
        <p:txBody>
          <a:bodyPr wrap="square">
            <a:spAutoFit/>
          </a:bodyPr>
          <a:lstStyle/>
          <a:p>
            <a:r>
              <a:rPr lang="it-IT" sz="1600" dirty="0" smtClean="0"/>
              <a:t>ART. 42 – COSTITUZIONE</a:t>
            </a:r>
          </a:p>
          <a:p>
            <a:pPr algn="just"/>
            <a:r>
              <a:rPr lang="it-IT" sz="1300" dirty="0" smtClean="0"/>
              <a:t>La proprietà è pubblica o privata. I beni economici appartengono allo Stato, ad enti o a privati.</a:t>
            </a:r>
          </a:p>
          <a:p>
            <a:pPr algn="just"/>
            <a:r>
              <a:rPr lang="it-IT" sz="1300" b="1" dirty="0" smtClean="0"/>
              <a:t>La proprietà privata è riconosciuta e garantita dalla legge, che ne determina i modi di acquisto, di godimento e i limiti allo scopo di assicurarne la </a:t>
            </a:r>
            <a:r>
              <a:rPr lang="it-IT" sz="1300" b="1" u="sng" dirty="0" smtClean="0"/>
              <a:t>funzione sociale </a:t>
            </a:r>
            <a:r>
              <a:rPr lang="it-IT" sz="1300" b="1" dirty="0" smtClean="0"/>
              <a:t>e di renderla accessibile a tutti.</a:t>
            </a:r>
          </a:p>
          <a:p>
            <a:pPr algn="just"/>
            <a:r>
              <a:rPr lang="it-IT" sz="1300" dirty="0" smtClean="0"/>
              <a:t>La proprietà privata può essere, nei casi preveduti dalla legge, e salvo indennizzo, espropriata per motivi d'interesse generale.</a:t>
            </a:r>
          </a:p>
          <a:p>
            <a:endParaRPr lang="it-IT" dirty="0"/>
          </a:p>
        </p:txBody>
      </p:sp>
      <p:sp>
        <p:nvSpPr>
          <p:cNvPr id="6" name="CasellaDiTesto 5"/>
          <p:cNvSpPr txBox="1"/>
          <p:nvPr/>
        </p:nvSpPr>
        <p:spPr>
          <a:xfrm>
            <a:off x="214282" y="4786322"/>
            <a:ext cx="2151551" cy="1631216"/>
          </a:xfrm>
          <a:prstGeom prst="rect">
            <a:avLst/>
          </a:prstGeom>
          <a:noFill/>
        </p:spPr>
        <p:txBody>
          <a:bodyPr wrap="square" rtlCol="0">
            <a:spAutoFit/>
          </a:bodyPr>
          <a:lstStyle/>
          <a:p>
            <a:r>
              <a:rPr lang="it-IT" dirty="0" smtClean="0"/>
              <a:t>FUNZIONE </a:t>
            </a:r>
          </a:p>
          <a:p>
            <a:pPr>
              <a:spcAft>
                <a:spcPts val="600"/>
              </a:spcAft>
            </a:pPr>
            <a:r>
              <a:rPr lang="it-IT" dirty="0" smtClean="0"/>
              <a:t>SOCIALE </a:t>
            </a:r>
          </a:p>
          <a:p>
            <a:r>
              <a:rPr lang="it-IT" dirty="0" smtClean="0"/>
              <a:t>PROPRIETA’ </a:t>
            </a:r>
          </a:p>
          <a:p>
            <a:pPr>
              <a:spcAft>
                <a:spcPts val="600"/>
              </a:spcAft>
            </a:pPr>
            <a:r>
              <a:rPr lang="it-IT" dirty="0" smtClean="0"/>
              <a:t>COLLETTIVA</a:t>
            </a:r>
          </a:p>
          <a:p>
            <a:r>
              <a:rPr lang="it-IT" dirty="0" smtClean="0"/>
              <a:t>AZIONE POPOLARE</a:t>
            </a:r>
            <a:endParaRPr lang="it-IT" dirty="0"/>
          </a:p>
        </p:txBody>
      </p:sp>
      <p:sp>
        <p:nvSpPr>
          <p:cNvPr id="7" name="CasellaDiTesto 6"/>
          <p:cNvSpPr txBox="1"/>
          <p:nvPr/>
        </p:nvSpPr>
        <p:spPr>
          <a:xfrm>
            <a:off x="2643174" y="6215082"/>
            <a:ext cx="793807" cy="369332"/>
          </a:xfrm>
          <a:prstGeom prst="rect">
            <a:avLst/>
          </a:prstGeom>
          <a:noFill/>
        </p:spPr>
        <p:txBody>
          <a:bodyPr wrap="square" rtlCol="0">
            <a:spAutoFit/>
          </a:bodyPr>
          <a:lstStyle/>
          <a:p>
            <a:r>
              <a:rPr lang="it-IT" sz="1200" b="1" dirty="0" smtClean="0">
                <a:solidFill>
                  <a:schemeClr val="bg1"/>
                </a:solidFill>
              </a:rPr>
              <a:t>Casali</a:t>
            </a:r>
            <a:r>
              <a:rPr lang="it-IT" b="1" dirty="0" smtClean="0"/>
              <a:t> </a:t>
            </a:r>
            <a:endParaRPr lang="it-IT" b="1" dirty="0"/>
          </a:p>
        </p:txBody>
      </p:sp>
      <p:sp>
        <p:nvSpPr>
          <p:cNvPr id="8" name="CasellaDiTesto 7"/>
          <p:cNvSpPr txBox="1"/>
          <p:nvPr/>
        </p:nvSpPr>
        <p:spPr>
          <a:xfrm>
            <a:off x="5857884" y="2714620"/>
            <a:ext cx="2186817" cy="276999"/>
          </a:xfrm>
          <a:prstGeom prst="rect">
            <a:avLst/>
          </a:prstGeom>
          <a:noFill/>
        </p:spPr>
        <p:txBody>
          <a:bodyPr wrap="none" rtlCol="0">
            <a:spAutoFit/>
          </a:bodyPr>
          <a:lstStyle/>
          <a:p>
            <a:r>
              <a:rPr lang="it-IT" sz="1200" b="1" dirty="0" smtClean="0"/>
              <a:t>Crollo del tetto della chiesuola</a:t>
            </a:r>
            <a:endParaRPr lang="it-IT"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DSCN1204.JPG"/>
          <p:cNvPicPr>
            <a:picLocks noChangeAspect="1"/>
          </p:cNvPicPr>
          <p:nvPr/>
        </p:nvPicPr>
        <p:blipFill>
          <a:blip r:embed="rId3" cstate="print"/>
          <a:stretch>
            <a:fillRect/>
          </a:stretch>
        </p:blipFill>
        <p:spPr>
          <a:xfrm>
            <a:off x="0" y="0"/>
            <a:ext cx="9144000" cy="7072290"/>
          </a:xfrm>
          <a:prstGeom prst="rect">
            <a:avLst/>
          </a:prstGeom>
        </p:spPr>
      </p:pic>
      <p:graphicFrame>
        <p:nvGraphicFramePr>
          <p:cNvPr id="18433" name="rectole0000000000"/>
          <p:cNvGraphicFramePr>
            <a:graphicFrameLocks noChangeAspect="1"/>
          </p:cNvGraphicFramePr>
          <p:nvPr/>
        </p:nvGraphicFramePr>
        <p:xfrm>
          <a:off x="5643570" y="214290"/>
          <a:ext cx="642938" cy="642937"/>
        </p:xfrm>
        <a:graphic>
          <a:graphicData uri="http://schemas.openxmlformats.org/presentationml/2006/ole">
            <p:oleObj spid="_x0000_s18433" name="Immagine" r:id="rId4" imgW="0" imgH="0" progId="StaticMetafile">
              <p:embed/>
            </p:oleObj>
          </a:graphicData>
        </a:graphic>
      </p:graphicFrame>
      <p:pic>
        <p:nvPicPr>
          <p:cNvPr id="4" name="Immagine 3" descr="logo.png"/>
          <p:cNvPicPr/>
          <p:nvPr/>
        </p:nvPicPr>
        <p:blipFill>
          <a:blip r:embed="rId5"/>
          <a:stretch>
            <a:fillRect/>
          </a:stretch>
        </p:blipFill>
        <p:spPr>
          <a:xfrm>
            <a:off x="7572396" y="285728"/>
            <a:ext cx="1214446" cy="571504"/>
          </a:xfrm>
          <a:prstGeom prst="rect">
            <a:avLst/>
          </a:prstGeom>
        </p:spPr>
      </p:pic>
      <p:sp>
        <p:nvSpPr>
          <p:cNvPr id="6" name="Rettangolo 5"/>
          <p:cNvSpPr/>
          <p:nvPr/>
        </p:nvSpPr>
        <p:spPr>
          <a:xfrm>
            <a:off x="6286512" y="214290"/>
            <a:ext cx="1144865" cy="646331"/>
          </a:xfrm>
          <a:prstGeom prst="rect">
            <a:avLst/>
          </a:prstGeom>
        </p:spPr>
        <p:txBody>
          <a:bodyPr wrap="square">
            <a:spAutoFit/>
          </a:bodyPr>
          <a:lstStyle/>
          <a:p>
            <a:r>
              <a:rPr lang="it-IT" sz="1200" dirty="0" smtClean="0"/>
              <a:t>Ciampino </a:t>
            </a:r>
          </a:p>
          <a:p>
            <a:r>
              <a:rPr lang="it-IT" sz="1200" dirty="0" smtClean="0"/>
              <a:t>Bene</a:t>
            </a:r>
          </a:p>
          <a:p>
            <a:r>
              <a:rPr lang="it-IT" sz="1200" dirty="0" smtClean="0"/>
              <a:t>Comune</a:t>
            </a:r>
            <a:endParaRPr lang="it-IT" sz="1200" dirty="0"/>
          </a:p>
        </p:txBody>
      </p:sp>
      <p:sp>
        <p:nvSpPr>
          <p:cNvPr id="8" name="CasellaDiTesto 7"/>
          <p:cNvSpPr txBox="1"/>
          <p:nvPr/>
        </p:nvSpPr>
        <p:spPr>
          <a:xfrm>
            <a:off x="214282" y="928670"/>
            <a:ext cx="8715436" cy="1815882"/>
          </a:xfrm>
          <a:prstGeom prst="rect">
            <a:avLst/>
          </a:prstGeom>
          <a:noFill/>
        </p:spPr>
        <p:txBody>
          <a:bodyPr wrap="square" rtlCol="0">
            <a:spAutoFit/>
          </a:bodyPr>
          <a:lstStyle/>
          <a:p>
            <a:pPr algn="just"/>
            <a:r>
              <a:rPr lang="it-IT" sz="1400" b="1" dirty="0" smtClean="0"/>
              <a:t>Attraverso un’azione popolare vogliamo impugnare e far valere quanto disposto dall’art. 42 della Costituzione della Repubblica Italiana, dove, al comma 2,il diritto alla proprietà non è considerato tra quelli inviolabili ma è subordinato alla sua funzione sociale. L’azione popolare conferisce al singolo cittadino, in rappresentanza della comunità territoriale, il potere di agire giudiziariamente in nome del bene comune, in nome di interessi collettivi e diritti fondamentali inviolabili, come quelli relativi alla fruizione e tutela dell’ambiente. </a:t>
            </a:r>
          </a:p>
          <a:p>
            <a:pPr algn="just"/>
            <a:r>
              <a:rPr lang="it-IT" sz="1400" b="1" dirty="0" smtClean="0"/>
              <a:t>Con un “procedimento giuridico costituzionalmente orientato”, vogliamo rimettere una prima parte della Tenuta del Muro dei Francesi nelle disponibilità  della comunità territoriale che ne è stata privata e farne il nucleo fondativo di un grande parco pubblico.</a:t>
            </a:r>
            <a:endParaRPr lang="it-IT" sz="1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161</TotalTime>
  <Words>481</Words>
  <PresentationFormat>Presentazione su schermo (4:3)</PresentationFormat>
  <Paragraphs>36</Paragraphs>
  <Slides>4</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vt:i4>
      </vt:variant>
    </vt:vector>
  </HeadingPairs>
  <TitlesOfParts>
    <vt:vector size="6" baseType="lpstr">
      <vt:lpstr>Modulo</vt:lpstr>
      <vt:lpstr>Immagine</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24</cp:revision>
  <dcterms:created xsi:type="dcterms:W3CDTF">2016-02-26T19:24:20Z</dcterms:created>
  <dcterms:modified xsi:type="dcterms:W3CDTF">2016-02-29T11:56:26Z</dcterms:modified>
</cp:coreProperties>
</file>